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4" r:id="rId3"/>
    <p:sldId id="289" r:id="rId4"/>
    <p:sldId id="290" r:id="rId5"/>
    <p:sldId id="287" r:id="rId6"/>
    <p:sldId id="292" r:id="rId7"/>
    <p:sldId id="288" r:id="rId8"/>
    <p:sldId id="291" r:id="rId9"/>
    <p:sldId id="285" r:id="rId10"/>
    <p:sldId id="293" r:id="rId11"/>
    <p:sldId id="294" r:id="rId12"/>
    <p:sldId id="295" r:id="rId13"/>
    <p:sldId id="302" r:id="rId14"/>
    <p:sldId id="299" r:id="rId15"/>
    <p:sldId id="297" r:id="rId16"/>
    <p:sldId id="298" r:id="rId17"/>
    <p:sldId id="301" r:id="rId18"/>
    <p:sldId id="300" r:id="rId19"/>
    <p:sldId id="303" r:id="rId20"/>
    <p:sldId id="30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3" autoAdjust="0"/>
    <p:restoredTop sz="93694"/>
  </p:normalViewPr>
  <p:slideViewPr>
    <p:cSldViewPr snapToGrid="0" snapToObjects="1">
      <p:cViewPr varScale="1">
        <p:scale>
          <a:sx n="108" d="100"/>
          <a:sy n="108" d="100"/>
        </p:scale>
        <p:origin x="116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2DC19-6ED4-0D4A-AB76-FF5D1BFAB4A8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07EA73D-78ED-7945-922D-6B9CB9B76FDF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32D71B30-1C84-3449-A62A-19E5AC9D2C4A}" type="parTrans" cxnId="{16F90A7C-5FFF-5B4E-AA2F-4A745A4B4A17}">
      <dgm:prSet/>
      <dgm:spPr/>
      <dgm:t>
        <a:bodyPr/>
        <a:lstStyle/>
        <a:p>
          <a:endParaRPr lang="en-US"/>
        </a:p>
      </dgm:t>
    </dgm:pt>
    <dgm:pt modelId="{C718C2BC-0CF6-4443-B788-FA9CB5D08920}" type="sibTrans" cxnId="{16F90A7C-5FFF-5B4E-AA2F-4A745A4B4A17}">
      <dgm:prSet/>
      <dgm:spPr/>
      <dgm:t>
        <a:bodyPr/>
        <a:lstStyle/>
        <a:p>
          <a:endParaRPr lang="en-US"/>
        </a:p>
      </dgm:t>
    </dgm:pt>
    <dgm:pt modelId="{2F3D4370-1FA6-D245-A3DD-4F769F04E3F9}">
      <dgm:prSet phldrT="[Text]"/>
      <dgm:spPr/>
      <dgm:t>
        <a:bodyPr/>
        <a:lstStyle/>
        <a:p>
          <a:r>
            <a:rPr lang="en-US" dirty="0"/>
            <a:t>Categorical</a:t>
          </a:r>
        </a:p>
        <a:p>
          <a:r>
            <a:rPr lang="en-US" dirty="0"/>
            <a:t>(qualitative) </a:t>
          </a:r>
        </a:p>
      </dgm:t>
    </dgm:pt>
    <dgm:pt modelId="{C799577A-EDAC-F441-B129-11DD9AAB1DD4}" type="parTrans" cxnId="{B18EE9DB-D10F-A845-AD79-CDBE22DAE74B}">
      <dgm:prSet/>
      <dgm:spPr/>
      <dgm:t>
        <a:bodyPr/>
        <a:lstStyle/>
        <a:p>
          <a:endParaRPr lang="en-US"/>
        </a:p>
      </dgm:t>
    </dgm:pt>
    <dgm:pt modelId="{372E7747-21EF-1649-B111-879E807ED6D4}" type="sibTrans" cxnId="{B18EE9DB-D10F-A845-AD79-CDBE22DAE74B}">
      <dgm:prSet/>
      <dgm:spPr/>
      <dgm:t>
        <a:bodyPr/>
        <a:lstStyle/>
        <a:p>
          <a:endParaRPr lang="en-US"/>
        </a:p>
      </dgm:t>
    </dgm:pt>
    <dgm:pt modelId="{1B65BD76-8C6B-6746-8A85-362D434BDC8F}">
      <dgm:prSet phldrT="[Text]"/>
      <dgm:spPr/>
      <dgm:t>
        <a:bodyPr/>
        <a:lstStyle/>
        <a:p>
          <a:r>
            <a:rPr lang="en-US" dirty="0"/>
            <a:t>Nominal</a:t>
          </a:r>
        </a:p>
      </dgm:t>
    </dgm:pt>
    <dgm:pt modelId="{6CEF5A1A-7F35-D847-B16D-5E19B387410A}" type="parTrans" cxnId="{74DDDCB2-78B3-1C44-9937-D96B3D01BAA0}">
      <dgm:prSet/>
      <dgm:spPr/>
      <dgm:t>
        <a:bodyPr/>
        <a:lstStyle/>
        <a:p>
          <a:endParaRPr lang="en-US"/>
        </a:p>
      </dgm:t>
    </dgm:pt>
    <dgm:pt modelId="{59155A5F-DBF9-BB48-BE03-D09D1F409AAA}" type="sibTrans" cxnId="{74DDDCB2-78B3-1C44-9937-D96B3D01BAA0}">
      <dgm:prSet/>
      <dgm:spPr/>
      <dgm:t>
        <a:bodyPr/>
        <a:lstStyle/>
        <a:p>
          <a:endParaRPr lang="en-US"/>
        </a:p>
      </dgm:t>
    </dgm:pt>
    <dgm:pt modelId="{EE9189D7-A0C6-F44F-99BC-9286836EE035}">
      <dgm:prSet phldrT="[Text]"/>
      <dgm:spPr/>
      <dgm:t>
        <a:bodyPr/>
        <a:lstStyle/>
        <a:p>
          <a:r>
            <a:rPr lang="en-US" dirty="0"/>
            <a:t>Ordinal</a:t>
          </a:r>
        </a:p>
      </dgm:t>
    </dgm:pt>
    <dgm:pt modelId="{6968741F-FE2B-DD4B-B457-91E3A78F3B02}" type="parTrans" cxnId="{40D0A381-40BC-A24D-851F-BA47FAE37410}">
      <dgm:prSet/>
      <dgm:spPr/>
      <dgm:t>
        <a:bodyPr/>
        <a:lstStyle/>
        <a:p>
          <a:endParaRPr lang="en-US"/>
        </a:p>
      </dgm:t>
    </dgm:pt>
    <dgm:pt modelId="{94C387F3-BD52-0341-A2DB-82730EFC739C}" type="sibTrans" cxnId="{40D0A381-40BC-A24D-851F-BA47FAE37410}">
      <dgm:prSet/>
      <dgm:spPr/>
      <dgm:t>
        <a:bodyPr/>
        <a:lstStyle/>
        <a:p>
          <a:endParaRPr lang="en-US"/>
        </a:p>
      </dgm:t>
    </dgm:pt>
    <dgm:pt modelId="{21765047-7746-2C4D-998C-735D1D33248E}">
      <dgm:prSet phldrT="[Text]"/>
      <dgm:spPr/>
      <dgm:t>
        <a:bodyPr/>
        <a:lstStyle/>
        <a:p>
          <a:r>
            <a:rPr lang="en-US" dirty="0"/>
            <a:t>Numerical</a:t>
          </a:r>
        </a:p>
        <a:p>
          <a:r>
            <a:rPr lang="en-US" dirty="0"/>
            <a:t>(quantitative)</a:t>
          </a:r>
        </a:p>
      </dgm:t>
    </dgm:pt>
    <dgm:pt modelId="{5092379F-5ACC-9C4F-8882-3771C59F216F}" type="parTrans" cxnId="{EC12EE57-038C-F142-9C0D-BAC32BD6A3F7}">
      <dgm:prSet/>
      <dgm:spPr/>
      <dgm:t>
        <a:bodyPr/>
        <a:lstStyle/>
        <a:p>
          <a:endParaRPr lang="en-US"/>
        </a:p>
      </dgm:t>
    </dgm:pt>
    <dgm:pt modelId="{DD307460-14FE-1244-B041-79780F952568}" type="sibTrans" cxnId="{EC12EE57-038C-F142-9C0D-BAC32BD6A3F7}">
      <dgm:prSet/>
      <dgm:spPr/>
      <dgm:t>
        <a:bodyPr/>
        <a:lstStyle/>
        <a:p>
          <a:endParaRPr lang="en-US"/>
        </a:p>
      </dgm:t>
    </dgm:pt>
    <dgm:pt modelId="{F075D7EB-812E-F441-85D9-995B3C40BD67}" type="pres">
      <dgm:prSet presAssocID="{5672DC19-6ED4-0D4A-AB76-FF5D1BFAB4A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E4AB1B-675C-5C42-921B-E49A250AF311}" type="pres">
      <dgm:prSet presAssocID="{607EA73D-78ED-7945-922D-6B9CB9B76FDF}" presName="root1" presStyleCnt="0"/>
      <dgm:spPr/>
    </dgm:pt>
    <dgm:pt modelId="{A5B4DD8D-2C94-3C4C-8A4F-32CB473542EE}" type="pres">
      <dgm:prSet presAssocID="{607EA73D-78ED-7945-922D-6B9CB9B76FDF}" presName="LevelOneTextNode" presStyleLbl="node0" presStyleIdx="0" presStyleCnt="1">
        <dgm:presLayoutVars>
          <dgm:chPref val="3"/>
        </dgm:presLayoutVars>
      </dgm:prSet>
      <dgm:spPr/>
    </dgm:pt>
    <dgm:pt modelId="{49A45605-7CBB-F147-B043-214D341C9A12}" type="pres">
      <dgm:prSet presAssocID="{607EA73D-78ED-7945-922D-6B9CB9B76FDF}" presName="level2hierChild" presStyleCnt="0"/>
      <dgm:spPr/>
    </dgm:pt>
    <dgm:pt modelId="{C7AF2B54-7945-8646-8BD4-40DA018F4432}" type="pres">
      <dgm:prSet presAssocID="{C799577A-EDAC-F441-B129-11DD9AAB1DD4}" presName="conn2-1" presStyleLbl="parChTrans1D2" presStyleIdx="0" presStyleCnt="2"/>
      <dgm:spPr/>
    </dgm:pt>
    <dgm:pt modelId="{17035E10-2721-D748-9E78-B1C848EF40C3}" type="pres">
      <dgm:prSet presAssocID="{C799577A-EDAC-F441-B129-11DD9AAB1DD4}" presName="connTx" presStyleLbl="parChTrans1D2" presStyleIdx="0" presStyleCnt="2"/>
      <dgm:spPr/>
    </dgm:pt>
    <dgm:pt modelId="{2442B0CB-C237-9548-8CCE-DA3E6E522B92}" type="pres">
      <dgm:prSet presAssocID="{2F3D4370-1FA6-D245-A3DD-4F769F04E3F9}" presName="root2" presStyleCnt="0"/>
      <dgm:spPr/>
    </dgm:pt>
    <dgm:pt modelId="{E64DBED5-BBB7-EB45-9561-642417E0AB3F}" type="pres">
      <dgm:prSet presAssocID="{2F3D4370-1FA6-D245-A3DD-4F769F04E3F9}" presName="LevelTwoTextNode" presStyleLbl="node2" presStyleIdx="0" presStyleCnt="2">
        <dgm:presLayoutVars>
          <dgm:chPref val="3"/>
        </dgm:presLayoutVars>
      </dgm:prSet>
      <dgm:spPr/>
    </dgm:pt>
    <dgm:pt modelId="{1F47E6CD-08ED-EE49-BF8E-65EEB7B4AFD8}" type="pres">
      <dgm:prSet presAssocID="{2F3D4370-1FA6-D245-A3DD-4F769F04E3F9}" presName="level3hierChild" presStyleCnt="0"/>
      <dgm:spPr/>
    </dgm:pt>
    <dgm:pt modelId="{A71B5BA4-6575-5945-B6FE-FDEC89B8B29C}" type="pres">
      <dgm:prSet presAssocID="{6CEF5A1A-7F35-D847-B16D-5E19B387410A}" presName="conn2-1" presStyleLbl="parChTrans1D3" presStyleIdx="0" presStyleCnt="2"/>
      <dgm:spPr/>
    </dgm:pt>
    <dgm:pt modelId="{29B14EB1-7938-4148-84A2-BAF8B124D8E8}" type="pres">
      <dgm:prSet presAssocID="{6CEF5A1A-7F35-D847-B16D-5E19B387410A}" presName="connTx" presStyleLbl="parChTrans1D3" presStyleIdx="0" presStyleCnt="2"/>
      <dgm:spPr/>
    </dgm:pt>
    <dgm:pt modelId="{5268CC40-03C5-8D47-BFFD-1F5744DC8C8D}" type="pres">
      <dgm:prSet presAssocID="{1B65BD76-8C6B-6746-8A85-362D434BDC8F}" presName="root2" presStyleCnt="0"/>
      <dgm:spPr/>
    </dgm:pt>
    <dgm:pt modelId="{0D23D087-BBEF-BA42-95FB-B853B4BD96F3}" type="pres">
      <dgm:prSet presAssocID="{1B65BD76-8C6B-6746-8A85-362D434BDC8F}" presName="LevelTwoTextNode" presStyleLbl="node3" presStyleIdx="0" presStyleCnt="2">
        <dgm:presLayoutVars>
          <dgm:chPref val="3"/>
        </dgm:presLayoutVars>
      </dgm:prSet>
      <dgm:spPr/>
    </dgm:pt>
    <dgm:pt modelId="{72C9FB04-B728-BA41-BABE-E1FBB91E6C4B}" type="pres">
      <dgm:prSet presAssocID="{1B65BD76-8C6B-6746-8A85-362D434BDC8F}" presName="level3hierChild" presStyleCnt="0"/>
      <dgm:spPr/>
    </dgm:pt>
    <dgm:pt modelId="{840BE13C-79AB-3343-8F6A-5FA414E72E20}" type="pres">
      <dgm:prSet presAssocID="{6968741F-FE2B-DD4B-B457-91E3A78F3B02}" presName="conn2-1" presStyleLbl="parChTrans1D3" presStyleIdx="1" presStyleCnt="2"/>
      <dgm:spPr/>
    </dgm:pt>
    <dgm:pt modelId="{8B3061C0-20B0-D840-BC36-001AF2C31F49}" type="pres">
      <dgm:prSet presAssocID="{6968741F-FE2B-DD4B-B457-91E3A78F3B02}" presName="connTx" presStyleLbl="parChTrans1D3" presStyleIdx="1" presStyleCnt="2"/>
      <dgm:spPr/>
    </dgm:pt>
    <dgm:pt modelId="{BB085603-0453-0A4A-A4BF-286B0F79FB10}" type="pres">
      <dgm:prSet presAssocID="{EE9189D7-A0C6-F44F-99BC-9286836EE035}" presName="root2" presStyleCnt="0"/>
      <dgm:spPr/>
    </dgm:pt>
    <dgm:pt modelId="{6F2A2C24-6EB1-1B4B-8B67-151E8DD270A6}" type="pres">
      <dgm:prSet presAssocID="{EE9189D7-A0C6-F44F-99BC-9286836EE035}" presName="LevelTwoTextNode" presStyleLbl="node3" presStyleIdx="1" presStyleCnt="2">
        <dgm:presLayoutVars>
          <dgm:chPref val="3"/>
        </dgm:presLayoutVars>
      </dgm:prSet>
      <dgm:spPr/>
    </dgm:pt>
    <dgm:pt modelId="{0C6B07F3-036F-024F-94AC-BB822CC59A10}" type="pres">
      <dgm:prSet presAssocID="{EE9189D7-A0C6-F44F-99BC-9286836EE035}" presName="level3hierChild" presStyleCnt="0"/>
      <dgm:spPr/>
    </dgm:pt>
    <dgm:pt modelId="{A2CDC87A-65F7-5849-BFE7-956F4CA77BAB}" type="pres">
      <dgm:prSet presAssocID="{5092379F-5ACC-9C4F-8882-3771C59F216F}" presName="conn2-1" presStyleLbl="parChTrans1D2" presStyleIdx="1" presStyleCnt="2"/>
      <dgm:spPr/>
    </dgm:pt>
    <dgm:pt modelId="{593FF5E6-7CA4-024E-9623-D58D4D3BE5B8}" type="pres">
      <dgm:prSet presAssocID="{5092379F-5ACC-9C4F-8882-3771C59F216F}" presName="connTx" presStyleLbl="parChTrans1D2" presStyleIdx="1" presStyleCnt="2"/>
      <dgm:spPr/>
    </dgm:pt>
    <dgm:pt modelId="{4FCF411F-58A9-C84C-8A10-7C27BF6DAAB4}" type="pres">
      <dgm:prSet presAssocID="{21765047-7746-2C4D-998C-735D1D33248E}" presName="root2" presStyleCnt="0"/>
      <dgm:spPr/>
    </dgm:pt>
    <dgm:pt modelId="{D333D6D1-1215-D04E-A909-0475F6A38747}" type="pres">
      <dgm:prSet presAssocID="{21765047-7746-2C4D-998C-735D1D33248E}" presName="LevelTwoTextNode" presStyleLbl="node2" presStyleIdx="1" presStyleCnt="2">
        <dgm:presLayoutVars>
          <dgm:chPref val="3"/>
        </dgm:presLayoutVars>
      </dgm:prSet>
      <dgm:spPr/>
    </dgm:pt>
    <dgm:pt modelId="{62B74124-3732-8041-AA6C-2F837D07F4CD}" type="pres">
      <dgm:prSet presAssocID="{21765047-7746-2C4D-998C-735D1D33248E}" presName="level3hierChild" presStyleCnt="0"/>
      <dgm:spPr/>
    </dgm:pt>
  </dgm:ptLst>
  <dgm:cxnLst>
    <dgm:cxn modelId="{0C673E1A-1E5E-1B48-A1AE-03337AEBDAC4}" type="presOf" srcId="{6968741F-FE2B-DD4B-B457-91E3A78F3B02}" destId="{840BE13C-79AB-3343-8F6A-5FA414E72E20}" srcOrd="0" destOrd="0" presId="urn:microsoft.com/office/officeart/2005/8/layout/hierarchy2"/>
    <dgm:cxn modelId="{8BC7FE25-0019-D14D-B664-23C504641354}" type="presOf" srcId="{6968741F-FE2B-DD4B-B457-91E3A78F3B02}" destId="{8B3061C0-20B0-D840-BC36-001AF2C31F49}" srcOrd="1" destOrd="0" presId="urn:microsoft.com/office/officeart/2005/8/layout/hierarchy2"/>
    <dgm:cxn modelId="{6C6ACF30-29F7-4743-AD58-82D8D6B2EE8E}" type="presOf" srcId="{1B65BD76-8C6B-6746-8A85-362D434BDC8F}" destId="{0D23D087-BBEF-BA42-95FB-B853B4BD96F3}" srcOrd="0" destOrd="0" presId="urn:microsoft.com/office/officeart/2005/8/layout/hierarchy2"/>
    <dgm:cxn modelId="{3A8F4036-B630-504B-97B8-E6BD540D2200}" type="presOf" srcId="{5092379F-5ACC-9C4F-8882-3771C59F216F}" destId="{A2CDC87A-65F7-5849-BFE7-956F4CA77BAB}" srcOrd="0" destOrd="0" presId="urn:microsoft.com/office/officeart/2005/8/layout/hierarchy2"/>
    <dgm:cxn modelId="{2E31AD39-D038-7247-A5C1-170FD5139C2B}" type="presOf" srcId="{C799577A-EDAC-F441-B129-11DD9AAB1DD4}" destId="{C7AF2B54-7945-8646-8BD4-40DA018F4432}" srcOrd="0" destOrd="0" presId="urn:microsoft.com/office/officeart/2005/8/layout/hierarchy2"/>
    <dgm:cxn modelId="{B5B26944-E73F-0C45-BFA8-BF47C19C2B42}" type="presOf" srcId="{6CEF5A1A-7F35-D847-B16D-5E19B387410A}" destId="{A71B5BA4-6575-5945-B6FE-FDEC89B8B29C}" srcOrd="0" destOrd="0" presId="urn:microsoft.com/office/officeart/2005/8/layout/hierarchy2"/>
    <dgm:cxn modelId="{EC12EE57-038C-F142-9C0D-BAC32BD6A3F7}" srcId="{607EA73D-78ED-7945-922D-6B9CB9B76FDF}" destId="{21765047-7746-2C4D-998C-735D1D33248E}" srcOrd="1" destOrd="0" parTransId="{5092379F-5ACC-9C4F-8882-3771C59F216F}" sibTransId="{DD307460-14FE-1244-B041-79780F952568}"/>
    <dgm:cxn modelId="{1B3D7163-5CF7-684C-8930-AD9A291CF7F3}" type="presOf" srcId="{C799577A-EDAC-F441-B129-11DD9AAB1DD4}" destId="{17035E10-2721-D748-9E78-B1C848EF40C3}" srcOrd="1" destOrd="0" presId="urn:microsoft.com/office/officeart/2005/8/layout/hierarchy2"/>
    <dgm:cxn modelId="{182F5865-28C4-8B49-9D5D-25C03A564CBE}" type="presOf" srcId="{EE9189D7-A0C6-F44F-99BC-9286836EE035}" destId="{6F2A2C24-6EB1-1B4B-8B67-151E8DD270A6}" srcOrd="0" destOrd="0" presId="urn:microsoft.com/office/officeart/2005/8/layout/hierarchy2"/>
    <dgm:cxn modelId="{AB369373-A324-1A4E-8BAC-C85CD0DBB92E}" type="presOf" srcId="{5092379F-5ACC-9C4F-8882-3771C59F216F}" destId="{593FF5E6-7CA4-024E-9623-D58D4D3BE5B8}" srcOrd="1" destOrd="0" presId="urn:microsoft.com/office/officeart/2005/8/layout/hierarchy2"/>
    <dgm:cxn modelId="{16F90A7C-5FFF-5B4E-AA2F-4A745A4B4A17}" srcId="{5672DC19-6ED4-0D4A-AB76-FF5D1BFAB4A8}" destId="{607EA73D-78ED-7945-922D-6B9CB9B76FDF}" srcOrd="0" destOrd="0" parTransId="{32D71B30-1C84-3449-A62A-19E5AC9D2C4A}" sibTransId="{C718C2BC-0CF6-4443-B788-FA9CB5D08920}"/>
    <dgm:cxn modelId="{C0A75A81-C396-1B41-BDF7-36917B3CD970}" type="presOf" srcId="{5672DC19-6ED4-0D4A-AB76-FF5D1BFAB4A8}" destId="{F075D7EB-812E-F441-85D9-995B3C40BD67}" srcOrd="0" destOrd="0" presId="urn:microsoft.com/office/officeart/2005/8/layout/hierarchy2"/>
    <dgm:cxn modelId="{40D0A381-40BC-A24D-851F-BA47FAE37410}" srcId="{2F3D4370-1FA6-D245-A3DD-4F769F04E3F9}" destId="{EE9189D7-A0C6-F44F-99BC-9286836EE035}" srcOrd="1" destOrd="0" parTransId="{6968741F-FE2B-DD4B-B457-91E3A78F3B02}" sibTransId="{94C387F3-BD52-0341-A2DB-82730EFC739C}"/>
    <dgm:cxn modelId="{F9CC72A9-2C9F-3543-A8C7-A66D98C5C63C}" type="presOf" srcId="{6CEF5A1A-7F35-D847-B16D-5E19B387410A}" destId="{29B14EB1-7938-4148-84A2-BAF8B124D8E8}" srcOrd="1" destOrd="0" presId="urn:microsoft.com/office/officeart/2005/8/layout/hierarchy2"/>
    <dgm:cxn modelId="{74DDDCB2-78B3-1C44-9937-D96B3D01BAA0}" srcId="{2F3D4370-1FA6-D245-A3DD-4F769F04E3F9}" destId="{1B65BD76-8C6B-6746-8A85-362D434BDC8F}" srcOrd="0" destOrd="0" parTransId="{6CEF5A1A-7F35-D847-B16D-5E19B387410A}" sibTransId="{59155A5F-DBF9-BB48-BE03-D09D1F409AAA}"/>
    <dgm:cxn modelId="{F6EEAFCD-B7F4-0B43-B15A-E0F9AC633C3C}" type="presOf" srcId="{2F3D4370-1FA6-D245-A3DD-4F769F04E3F9}" destId="{E64DBED5-BBB7-EB45-9561-642417E0AB3F}" srcOrd="0" destOrd="0" presId="urn:microsoft.com/office/officeart/2005/8/layout/hierarchy2"/>
    <dgm:cxn modelId="{9195D5D8-306A-7449-9390-E163D9DB0A77}" type="presOf" srcId="{607EA73D-78ED-7945-922D-6B9CB9B76FDF}" destId="{A5B4DD8D-2C94-3C4C-8A4F-32CB473542EE}" srcOrd="0" destOrd="0" presId="urn:microsoft.com/office/officeart/2005/8/layout/hierarchy2"/>
    <dgm:cxn modelId="{B18EE9DB-D10F-A845-AD79-CDBE22DAE74B}" srcId="{607EA73D-78ED-7945-922D-6B9CB9B76FDF}" destId="{2F3D4370-1FA6-D245-A3DD-4F769F04E3F9}" srcOrd="0" destOrd="0" parTransId="{C799577A-EDAC-F441-B129-11DD9AAB1DD4}" sibTransId="{372E7747-21EF-1649-B111-879E807ED6D4}"/>
    <dgm:cxn modelId="{FE9CC5EF-B119-8544-B372-B5E91DD188CD}" type="presOf" srcId="{21765047-7746-2C4D-998C-735D1D33248E}" destId="{D333D6D1-1215-D04E-A909-0475F6A38747}" srcOrd="0" destOrd="0" presId="urn:microsoft.com/office/officeart/2005/8/layout/hierarchy2"/>
    <dgm:cxn modelId="{D8D265BD-4C98-B046-9A70-207D1D54E2AD}" type="presParOf" srcId="{F075D7EB-812E-F441-85D9-995B3C40BD67}" destId="{C5E4AB1B-675C-5C42-921B-E49A250AF311}" srcOrd="0" destOrd="0" presId="urn:microsoft.com/office/officeart/2005/8/layout/hierarchy2"/>
    <dgm:cxn modelId="{DA742708-730F-0D4E-A932-A16C0AE57569}" type="presParOf" srcId="{C5E4AB1B-675C-5C42-921B-E49A250AF311}" destId="{A5B4DD8D-2C94-3C4C-8A4F-32CB473542EE}" srcOrd="0" destOrd="0" presId="urn:microsoft.com/office/officeart/2005/8/layout/hierarchy2"/>
    <dgm:cxn modelId="{9968C89A-3208-A244-9884-188B6A6739E9}" type="presParOf" srcId="{C5E4AB1B-675C-5C42-921B-E49A250AF311}" destId="{49A45605-7CBB-F147-B043-214D341C9A12}" srcOrd="1" destOrd="0" presId="urn:microsoft.com/office/officeart/2005/8/layout/hierarchy2"/>
    <dgm:cxn modelId="{5AB11BCF-2B85-5C4F-B758-D81B23F378B1}" type="presParOf" srcId="{49A45605-7CBB-F147-B043-214D341C9A12}" destId="{C7AF2B54-7945-8646-8BD4-40DA018F4432}" srcOrd="0" destOrd="0" presId="urn:microsoft.com/office/officeart/2005/8/layout/hierarchy2"/>
    <dgm:cxn modelId="{BCA57458-11B7-F942-AC0F-782392A3DC37}" type="presParOf" srcId="{C7AF2B54-7945-8646-8BD4-40DA018F4432}" destId="{17035E10-2721-D748-9E78-B1C848EF40C3}" srcOrd="0" destOrd="0" presId="urn:microsoft.com/office/officeart/2005/8/layout/hierarchy2"/>
    <dgm:cxn modelId="{9AF0AD83-01BC-2C48-A5F7-052A3B727CBE}" type="presParOf" srcId="{49A45605-7CBB-F147-B043-214D341C9A12}" destId="{2442B0CB-C237-9548-8CCE-DA3E6E522B92}" srcOrd="1" destOrd="0" presId="urn:microsoft.com/office/officeart/2005/8/layout/hierarchy2"/>
    <dgm:cxn modelId="{CCC8622A-A920-9C4C-BED2-A190FF4C2603}" type="presParOf" srcId="{2442B0CB-C237-9548-8CCE-DA3E6E522B92}" destId="{E64DBED5-BBB7-EB45-9561-642417E0AB3F}" srcOrd="0" destOrd="0" presId="urn:microsoft.com/office/officeart/2005/8/layout/hierarchy2"/>
    <dgm:cxn modelId="{15B18839-69BA-694D-B164-5EB25C5614AB}" type="presParOf" srcId="{2442B0CB-C237-9548-8CCE-DA3E6E522B92}" destId="{1F47E6CD-08ED-EE49-BF8E-65EEB7B4AFD8}" srcOrd="1" destOrd="0" presId="urn:microsoft.com/office/officeart/2005/8/layout/hierarchy2"/>
    <dgm:cxn modelId="{7F98C89A-6757-A146-AC48-0B9BAA2D5BF3}" type="presParOf" srcId="{1F47E6CD-08ED-EE49-BF8E-65EEB7B4AFD8}" destId="{A71B5BA4-6575-5945-B6FE-FDEC89B8B29C}" srcOrd="0" destOrd="0" presId="urn:microsoft.com/office/officeart/2005/8/layout/hierarchy2"/>
    <dgm:cxn modelId="{7A16BD31-34E9-BD42-BFFD-5FA1CE2F4B1A}" type="presParOf" srcId="{A71B5BA4-6575-5945-B6FE-FDEC89B8B29C}" destId="{29B14EB1-7938-4148-84A2-BAF8B124D8E8}" srcOrd="0" destOrd="0" presId="urn:microsoft.com/office/officeart/2005/8/layout/hierarchy2"/>
    <dgm:cxn modelId="{5DF564AE-4650-2847-8A78-216EE7100F5B}" type="presParOf" srcId="{1F47E6CD-08ED-EE49-BF8E-65EEB7B4AFD8}" destId="{5268CC40-03C5-8D47-BFFD-1F5744DC8C8D}" srcOrd="1" destOrd="0" presId="urn:microsoft.com/office/officeart/2005/8/layout/hierarchy2"/>
    <dgm:cxn modelId="{5DD49747-5457-7245-98FC-908643E3969D}" type="presParOf" srcId="{5268CC40-03C5-8D47-BFFD-1F5744DC8C8D}" destId="{0D23D087-BBEF-BA42-95FB-B853B4BD96F3}" srcOrd="0" destOrd="0" presId="urn:microsoft.com/office/officeart/2005/8/layout/hierarchy2"/>
    <dgm:cxn modelId="{5FE31669-5C57-D941-8C26-452D975BD139}" type="presParOf" srcId="{5268CC40-03C5-8D47-BFFD-1F5744DC8C8D}" destId="{72C9FB04-B728-BA41-BABE-E1FBB91E6C4B}" srcOrd="1" destOrd="0" presId="urn:microsoft.com/office/officeart/2005/8/layout/hierarchy2"/>
    <dgm:cxn modelId="{3DC96ACE-7418-424B-B122-D760FDD5765E}" type="presParOf" srcId="{1F47E6CD-08ED-EE49-BF8E-65EEB7B4AFD8}" destId="{840BE13C-79AB-3343-8F6A-5FA414E72E20}" srcOrd="2" destOrd="0" presId="urn:microsoft.com/office/officeart/2005/8/layout/hierarchy2"/>
    <dgm:cxn modelId="{D24AE0FD-4D84-324F-BB14-9A3BB25DC151}" type="presParOf" srcId="{840BE13C-79AB-3343-8F6A-5FA414E72E20}" destId="{8B3061C0-20B0-D840-BC36-001AF2C31F49}" srcOrd="0" destOrd="0" presId="urn:microsoft.com/office/officeart/2005/8/layout/hierarchy2"/>
    <dgm:cxn modelId="{C7F0558D-E654-224D-BB96-EEAD3CD7D2C5}" type="presParOf" srcId="{1F47E6CD-08ED-EE49-BF8E-65EEB7B4AFD8}" destId="{BB085603-0453-0A4A-A4BF-286B0F79FB10}" srcOrd="3" destOrd="0" presId="urn:microsoft.com/office/officeart/2005/8/layout/hierarchy2"/>
    <dgm:cxn modelId="{78488E2D-8A90-8D43-945C-DE64DA7B7109}" type="presParOf" srcId="{BB085603-0453-0A4A-A4BF-286B0F79FB10}" destId="{6F2A2C24-6EB1-1B4B-8B67-151E8DD270A6}" srcOrd="0" destOrd="0" presId="urn:microsoft.com/office/officeart/2005/8/layout/hierarchy2"/>
    <dgm:cxn modelId="{DDC21530-5CF8-1C47-B4F6-272DC5380116}" type="presParOf" srcId="{BB085603-0453-0A4A-A4BF-286B0F79FB10}" destId="{0C6B07F3-036F-024F-94AC-BB822CC59A10}" srcOrd="1" destOrd="0" presId="urn:microsoft.com/office/officeart/2005/8/layout/hierarchy2"/>
    <dgm:cxn modelId="{3E69B66C-0B27-524B-98B0-A0551C32A861}" type="presParOf" srcId="{49A45605-7CBB-F147-B043-214D341C9A12}" destId="{A2CDC87A-65F7-5849-BFE7-956F4CA77BAB}" srcOrd="2" destOrd="0" presId="urn:microsoft.com/office/officeart/2005/8/layout/hierarchy2"/>
    <dgm:cxn modelId="{962BD820-9681-F146-8EFF-BAB864160901}" type="presParOf" srcId="{A2CDC87A-65F7-5849-BFE7-956F4CA77BAB}" destId="{593FF5E6-7CA4-024E-9623-D58D4D3BE5B8}" srcOrd="0" destOrd="0" presId="urn:microsoft.com/office/officeart/2005/8/layout/hierarchy2"/>
    <dgm:cxn modelId="{1E123832-F870-2E46-B43C-05631DB49A2C}" type="presParOf" srcId="{49A45605-7CBB-F147-B043-214D341C9A12}" destId="{4FCF411F-58A9-C84C-8A10-7C27BF6DAAB4}" srcOrd="3" destOrd="0" presId="urn:microsoft.com/office/officeart/2005/8/layout/hierarchy2"/>
    <dgm:cxn modelId="{5C1DF238-9081-0D4F-A999-A7C0164D8FDD}" type="presParOf" srcId="{4FCF411F-58A9-C84C-8A10-7C27BF6DAAB4}" destId="{D333D6D1-1215-D04E-A909-0475F6A38747}" srcOrd="0" destOrd="0" presId="urn:microsoft.com/office/officeart/2005/8/layout/hierarchy2"/>
    <dgm:cxn modelId="{CD15412B-CF02-974F-871C-CE628451CFE9}" type="presParOf" srcId="{4FCF411F-58A9-C84C-8A10-7C27BF6DAAB4}" destId="{62B74124-3732-8041-AA6C-2F837D07F4C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4DD8D-2C94-3C4C-8A4F-32CB473542EE}">
      <dsp:nvSpPr>
        <dsp:cNvPr id="0" name=""/>
        <dsp:cNvSpPr/>
      </dsp:nvSpPr>
      <dsp:spPr>
        <a:xfrm>
          <a:off x="2116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33423" y="2513495"/>
        <a:ext cx="2075219" cy="1006302"/>
      </dsp:txXfrm>
    </dsp:sp>
    <dsp:sp modelId="{C7AF2B54-7945-8646-8BD4-40DA018F4432}">
      <dsp:nvSpPr>
        <dsp:cNvPr id="0" name=""/>
        <dsp:cNvSpPr/>
      </dsp:nvSpPr>
      <dsp:spPr>
        <a:xfrm rot="19457599">
          <a:off x="2040966" y="2691579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1189" y="2683006"/>
        <a:ext cx="52654" cy="52654"/>
      </dsp:txXfrm>
    </dsp:sp>
    <dsp:sp modelId="{E64DBED5-BBB7-EB45-9561-642417E0AB3F}">
      <dsp:nvSpPr>
        <dsp:cNvPr id="0" name=""/>
        <dsp:cNvSpPr/>
      </dsp:nvSpPr>
      <dsp:spPr>
        <a:xfrm>
          <a:off x="2995083" y="1867561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(qualitative) </a:t>
          </a:r>
        </a:p>
      </dsp:txBody>
      <dsp:txXfrm>
        <a:off x="3026390" y="1898868"/>
        <a:ext cx="2075219" cy="1006302"/>
      </dsp:txXfrm>
    </dsp:sp>
    <dsp:sp modelId="{A71B5BA4-6575-5945-B6FE-FDEC89B8B29C}">
      <dsp:nvSpPr>
        <dsp:cNvPr id="0" name=""/>
        <dsp:cNvSpPr/>
      </dsp:nvSpPr>
      <dsp:spPr>
        <a:xfrm rot="19457599">
          <a:off x="5033933" y="2076952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4155" y="2068378"/>
        <a:ext cx="52654" cy="52654"/>
      </dsp:txXfrm>
    </dsp:sp>
    <dsp:sp modelId="{0D23D087-BBEF-BA42-95FB-B853B4BD96F3}">
      <dsp:nvSpPr>
        <dsp:cNvPr id="0" name=""/>
        <dsp:cNvSpPr/>
      </dsp:nvSpPr>
      <dsp:spPr>
        <a:xfrm>
          <a:off x="5988050" y="1252934"/>
          <a:ext cx="2137833" cy="106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Nominal</a:t>
          </a:r>
        </a:p>
      </dsp:txBody>
      <dsp:txXfrm>
        <a:off x="6019357" y="1284241"/>
        <a:ext cx="2075219" cy="1006302"/>
      </dsp:txXfrm>
    </dsp:sp>
    <dsp:sp modelId="{840BE13C-79AB-3343-8F6A-5FA414E72E20}">
      <dsp:nvSpPr>
        <dsp:cNvPr id="0" name=""/>
        <dsp:cNvSpPr/>
      </dsp:nvSpPr>
      <dsp:spPr>
        <a:xfrm rot="2142401">
          <a:off x="5033933" y="2691579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4155" y="2683006"/>
        <a:ext cx="52654" cy="52654"/>
      </dsp:txXfrm>
    </dsp:sp>
    <dsp:sp modelId="{6F2A2C24-6EB1-1B4B-8B67-151E8DD270A6}">
      <dsp:nvSpPr>
        <dsp:cNvPr id="0" name=""/>
        <dsp:cNvSpPr/>
      </dsp:nvSpPr>
      <dsp:spPr>
        <a:xfrm>
          <a:off x="5988050" y="2482188"/>
          <a:ext cx="2137833" cy="106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Ordinal</a:t>
          </a:r>
        </a:p>
      </dsp:txBody>
      <dsp:txXfrm>
        <a:off x="6019357" y="2513495"/>
        <a:ext cx="2075219" cy="1006302"/>
      </dsp:txXfrm>
    </dsp:sp>
    <dsp:sp modelId="{A2CDC87A-65F7-5849-BFE7-956F4CA77BAB}">
      <dsp:nvSpPr>
        <dsp:cNvPr id="0" name=""/>
        <dsp:cNvSpPr/>
      </dsp:nvSpPr>
      <dsp:spPr>
        <a:xfrm rot="2142401">
          <a:off x="2040966" y="330620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1189" y="3297633"/>
        <a:ext cx="52654" cy="52654"/>
      </dsp:txXfrm>
    </dsp:sp>
    <dsp:sp modelId="{D333D6D1-1215-D04E-A909-0475F6A38747}">
      <dsp:nvSpPr>
        <dsp:cNvPr id="0" name=""/>
        <dsp:cNvSpPr/>
      </dsp:nvSpPr>
      <dsp:spPr>
        <a:xfrm>
          <a:off x="2995083" y="3096815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Numerical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(quantitative)</a:t>
          </a:r>
        </a:p>
      </dsp:txBody>
      <dsp:txXfrm>
        <a:off x="3026390" y="3128122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D4C68-4D7A-E84B-B39C-D284B0B5DA5D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56E2E-01F9-2C44-966F-8B8ED82E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1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56E2E-01F9-2C44-966F-8B8ED82EF2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fld id="{0E1BFFA0-4916-42D1-A126-196F58000751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5851" y="228600"/>
            <a:ext cx="27432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4981-7766-46D6-8354-34BE3477C1BE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670561" y="1985963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670561" y="4164965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TextBox 7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735B3-CEDF-4419-A050-894A59948D00}" type="datetime1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4856-00AC-49D0-88C6-A8A024D069E4}" type="datetime1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273051"/>
            <a:ext cx="6129865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fld id="{1F76748B-A2F4-4568-A9A4-A8ECBA46520B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05" y="3124200"/>
            <a:ext cx="5197696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4614211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9205" y="3995737"/>
            <a:ext cx="5197696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fld id="{39F6A91B-8087-4FE2-A68A-316197EF8387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20147" y="3370730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41" y="4424082"/>
            <a:ext cx="8254876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85045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341" y="5257800"/>
            <a:ext cx="8254876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3DC1-6694-4D01-B1E3-A42EE773384B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436283" y="4632792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6" y="228600"/>
            <a:ext cx="851622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EAF2FA-BBF9-4EF7-BF7C-5DCED2ED4887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7" y="228600"/>
            <a:ext cx="56472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53555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5" y="3733801"/>
            <a:ext cx="5353739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0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FAA8B8-3D96-4457-9813-C744A1A6269E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34542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>
          <a:xfrm>
            <a:off x="6165851" y="4534726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65851" y="2381663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70848" y="2381662"/>
            <a:ext cx="27432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3124200"/>
            <a:ext cx="414528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365248"/>
            <a:ext cx="5653492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3995737"/>
            <a:ext cx="414528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fld id="{0840C4AA-1002-464E-BF40-E4B55126D508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33815" y="3370730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38BC-C7A3-4C4D-A194-AF35F0B3DDBD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947401" y="282574"/>
            <a:ext cx="856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C4E9-4923-4853-A0D5-68B8FA8A189D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57647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1029" y="954742"/>
            <a:ext cx="908424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58757"/>
            <a:ext cx="9144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366A6-F431-47E2-AEC0-4729C6A6E7B2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500967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3" y="134471"/>
            <a:ext cx="10075084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D448-F73D-42AF-8ADB-78762D98CD34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691" y="1129553"/>
            <a:ext cx="10078613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fld id="{C802BE28-908D-4D0E-AD4C-5B50EB06FA84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8543" y="228600"/>
            <a:ext cx="1093457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124201"/>
            <a:ext cx="75184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4495801"/>
            <a:ext cx="75184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541" y="6248775"/>
            <a:ext cx="196625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C652F9E-9D3A-4F44-9026-9D30E11A54B0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248775"/>
            <a:ext cx="7518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6248775"/>
            <a:ext cx="738717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71483" y="3110755"/>
            <a:ext cx="3478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1" y="228600"/>
            <a:ext cx="28363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947401" y="282574"/>
            <a:ext cx="856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>
          <a:xfrm>
            <a:off x="10757647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E3D6-3868-4AB2-90C7-ECC47D1990B3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TextBox 11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6504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8F05A-D9B9-4102-83FE-4B255D489715}" type="datetime1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8" y="2070848"/>
            <a:ext cx="48768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0" y="1985963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8D83-850E-45C3-B1C1-8FA4560EE838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64690" y="4164965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BA31-1A44-4A64-8B1F-8B2FC03BF2D5}" type="datetime1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981201"/>
            <a:ext cx="10075084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3A1C59-A51C-4910-810F-ABF4A06AF0FA}" type="datetime1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erapon.v@chula.ac.t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machine-learning-preparing-data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 with Python</a:t>
            </a:r>
            <a:br>
              <a:rPr lang="en-US" dirty="0"/>
            </a:br>
            <a:r>
              <a:rPr lang="en-US" sz="1400" dirty="0"/>
              <a:t>2110446: Data Science and Data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96882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err="1"/>
              <a:t>Peerapon</a:t>
            </a:r>
            <a:r>
              <a:rPr lang="en-US" sz="3200" dirty="0"/>
              <a:t> </a:t>
            </a:r>
            <a:r>
              <a:rPr lang="en-US" sz="3200" dirty="0" err="1"/>
              <a:t>Vateekul</a:t>
            </a:r>
            <a:r>
              <a:rPr lang="en-US" sz="3200" dirty="0"/>
              <a:t>, Ph.D.</a:t>
            </a:r>
          </a:p>
          <a:p>
            <a:r>
              <a:rPr lang="en-US" sz="1700" dirty="0"/>
              <a:t>Department of Computer Engineering, </a:t>
            </a:r>
          </a:p>
          <a:p>
            <a:r>
              <a:rPr lang="en-US" sz="1700" dirty="0"/>
              <a:t>Faculty of Engineering, </a:t>
            </a:r>
            <a:r>
              <a:rPr lang="en-US" sz="1700" dirty="0" err="1"/>
              <a:t>Chulalongkorn</a:t>
            </a:r>
            <a:r>
              <a:rPr lang="en-US" sz="1700" dirty="0"/>
              <a:t> University</a:t>
            </a:r>
          </a:p>
          <a:p>
            <a:r>
              <a:rPr lang="en-US" sz="1700" dirty="0">
                <a:hlinkClick r:id="rId3"/>
              </a:rPr>
              <a:t>Peerapon.v@chula.ac.th</a:t>
            </a:r>
            <a:endParaRPr lang="en-US" sz="17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19" y="4621547"/>
            <a:ext cx="4199376" cy="606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8A8CD-024D-4340-8ECA-A68AD461A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19" y="468770"/>
            <a:ext cx="1193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AE63F-E680-1545-9447-EC297B71E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978" y="5241918"/>
            <a:ext cx="3521364" cy="1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43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77AF-29F7-3942-B42C-0A38048F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Examining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3F9F-3B7E-6242-BA4E-31B2B6BA03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Numerical variables</a:t>
            </a:r>
          </a:p>
          <a:p>
            <a:pPr lvl="1"/>
            <a:r>
              <a:rPr lang="en-US" dirty="0"/>
              <a:t>Out of ranges</a:t>
            </a:r>
          </a:p>
          <a:p>
            <a:pPr lvl="1"/>
            <a:r>
              <a:rPr lang="en-US" dirty="0"/>
              <a:t>Distribution: histogram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08D2A-E715-E947-88AA-9E1417827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  <a:p>
            <a:pPr lvl="1"/>
            <a:r>
              <a:rPr lang="en-US" dirty="0"/>
              <a:t>Miscodes</a:t>
            </a:r>
          </a:p>
          <a:p>
            <a:pPr lvl="1"/>
            <a:r>
              <a:rPr lang="en-US" dirty="0"/>
              <a:t>Distribution: frequency table, bar chart</a:t>
            </a:r>
          </a:p>
          <a:p>
            <a:r>
              <a:rPr lang="en-US" dirty="0"/>
              <a:t>Target variable</a:t>
            </a:r>
          </a:p>
          <a:p>
            <a:pPr lvl="1"/>
            <a:r>
              <a:rPr lang="en-US" dirty="0"/>
              <a:t>Understand proportion of each class: bar chart, pie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BB05A-0896-CF40-8F7F-2940AF47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2AB4F-E368-3B4C-BC4C-A2795739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7" y="4218799"/>
            <a:ext cx="3851246" cy="25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0E0DD-4717-5643-8DDC-9DE6FF07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34" y="4346369"/>
            <a:ext cx="4484021" cy="23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98D2-C7C6-0F45-866E-D1C10D7A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Narrowing down columns:</a:t>
            </a:r>
            <a:br>
              <a:rPr lang="en-US" dirty="0"/>
            </a:br>
            <a:r>
              <a:rPr lang="en-US" dirty="0"/>
              <a:t>Feature understanding is extremely important!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A9C5B-CDBA-A347-8C6A-405B832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F0B2B-9C2A-B34F-9386-DF3169A2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05" y="2901538"/>
            <a:ext cx="23749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3984F-D5D9-2245-8C2B-7400B76A9128}"/>
              </a:ext>
            </a:extLst>
          </p:cNvPr>
          <p:cNvSpPr txBox="1"/>
          <p:nvPr/>
        </p:nvSpPr>
        <p:spPr>
          <a:xfrm>
            <a:off x="1719829" y="4975761"/>
            <a:ext cx="17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expert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B6C9-D406-B544-9545-A62CA4EC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66" y="3934883"/>
            <a:ext cx="5197217" cy="2437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5D659-2360-2541-9876-C0143D3CD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966" y="2469738"/>
            <a:ext cx="1422400" cy="1422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9B2EA6-5C3C-2F42-A6CD-72E1A973E480}"/>
              </a:ext>
            </a:extLst>
          </p:cNvPr>
          <p:cNvSpPr/>
          <p:nvPr/>
        </p:nvSpPr>
        <p:spPr>
          <a:xfrm>
            <a:off x="4246203" y="2634826"/>
            <a:ext cx="2369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41938-57C4-DE47-8633-0B226CABAEFA}"/>
              </a:ext>
            </a:extLst>
          </p:cNvPr>
          <p:cNvSpPr/>
          <p:nvPr/>
        </p:nvSpPr>
        <p:spPr>
          <a:xfrm>
            <a:off x="8356270" y="2719273"/>
            <a:ext cx="2395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D0562-2C79-F847-BF85-6FA3617BC8EA}"/>
              </a:ext>
            </a:extLst>
          </p:cNvPr>
          <p:cNvSpPr txBox="1"/>
          <p:nvPr/>
        </p:nvSpPr>
        <p:spPr>
          <a:xfrm>
            <a:off x="3241267" y="1715793"/>
            <a:ext cx="532504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Remove irrelevant features </a:t>
            </a:r>
            <a:r>
              <a:rPr lang="en-US" sz="2400" u="sng" dirty="0">
                <a:solidFill>
                  <a:srgbClr val="FF0000"/>
                </a:solidFill>
              </a:rPr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53663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6951-0B71-AC4D-B154-5C6F69AA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Narrowing down columns (cont.):</a:t>
            </a:r>
            <a:br>
              <a:rPr lang="en-US" dirty="0"/>
            </a:br>
            <a:r>
              <a:rPr lang="en-US" dirty="0"/>
              <a:t>Remove unqualified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ACF1-9D21-1C44-B8FA-C9E2AF6BA0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Id’s (lack of generalization; </a:t>
            </a:r>
            <a:r>
              <a:rPr lang="en-US" dirty="0" err="1"/>
              <a:t>overfit</a:t>
            </a:r>
            <a:r>
              <a:rPr lang="en-US" dirty="0"/>
              <a:t>)</a:t>
            </a:r>
          </a:p>
          <a:p>
            <a:r>
              <a:rPr lang="en-US" dirty="0"/>
              <a:t>Variables with missing values &gt; 50%</a:t>
            </a:r>
          </a:p>
          <a:p>
            <a:endParaRPr lang="en-US" dirty="0"/>
          </a:p>
          <a:p>
            <a:r>
              <a:rPr lang="en-US" dirty="0"/>
              <a:t>Categorical variables</a:t>
            </a:r>
          </a:p>
          <a:p>
            <a:pPr lvl="1"/>
            <a:r>
              <a:rPr lang="en-US" dirty="0"/>
              <a:t>Too many unique values (treat as Id’s)</a:t>
            </a:r>
          </a:p>
          <a:p>
            <a:pPr lvl="1"/>
            <a:r>
              <a:rPr lang="en-US" dirty="0"/>
              <a:t>Flat values (</a:t>
            </a:r>
            <a:r>
              <a:rPr lang="en-US" dirty="0" err="1"/>
              <a:t>underfit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Recode, consolidation (grouping)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FE8BE-5795-F44F-BE46-E63CAFF906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Special ways to treat these data</a:t>
            </a:r>
          </a:p>
          <a:p>
            <a:pPr lvl="1"/>
            <a:r>
              <a:rPr lang="en-US" dirty="0"/>
              <a:t>Zip code</a:t>
            </a:r>
          </a:p>
          <a:p>
            <a:pPr lvl="2"/>
            <a:r>
              <a:rPr lang="en-US" dirty="0"/>
              <a:t>Distance to closet branch</a:t>
            </a:r>
          </a:p>
          <a:p>
            <a:pPr lvl="1"/>
            <a:r>
              <a:rPr lang="en-US" dirty="0"/>
              <a:t>Date/time</a:t>
            </a:r>
          </a:p>
          <a:p>
            <a:pPr lvl="2"/>
            <a:r>
              <a:rPr lang="en-US" dirty="0" err="1"/>
              <a:t>Recency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0D5C8-6639-F24E-A749-9ED6970C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4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6E3C-ADB2-4C40-BB81-619D207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Narrowing down columns (cont.):</a:t>
            </a:r>
            <a:br>
              <a:rPr lang="en-US" dirty="0"/>
            </a:br>
            <a:r>
              <a:rPr lang="en-US" dirty="0"/>
              <a:t>Temporal Infidelity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AA05E-DFD8-624A-8398-0CC0EA7B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when the input variables contain information that will be </a:t>
            </a:r>
            <a:r>
              <a:rPr lang="en-US" dirty="0">
                <a:solidFill>
                  <a:srgbClr val="FF0000"/>
                </a:solidFill>
              </a:rPr>
              <a:t>unavailable </a:t>
            </a:r>
            <a:r>
              <a:rPr lang="en-US" dirty="0"/>
              <a:t>at the time that the prediction model is deployed. </a:t>
            </a:r>
            <a:endParaRPr lang="th-TH" dirty="0"/>
          </a:p>
          <a:p>
            <a:r>
              <a:rPr lang="en-US" dirty="0"/>
              <a:t>Assume that the model will be deployed in July-2017</a:t>
            </a:r>
          </a:p>
          <a:p>
            <a:pPr lvl="1"/>
            <a:r>
              <a:rPr lang="en-US" dirty="0"/>
              <a:t>Should we include a variable called “FICO2017”, which is calculated at the end of the year?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54D98-42A8-304B-BFA4-512419D2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7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7236-CBCC-B14A-9058-58AC28B1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Preparing features for ML (cont.):</a:t>
            </a:r>
            <a:br>
              <a:rPr lang="en-US" dirty="0"/>
            </a:br>
            <a:r>
              <a:rPr lang="en-US" dirty="0"/>
              <a:t>Impute missing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8FFBB-C1F8-4A48-99FA-8A9EEEA36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Numerical variables:</a:t>
            </a:r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Median</a:t>
            </a:r>
          </a:p>
          <a:p>
            <a:endParaRPr lang="en-US" dirty="0"/>
          </a:p>
          <a:p>
            <a:r>
              <a:rPr lang="en-US" dirty="0"/>
              <a:t>Categorical variables:</a:t>
            </a:r>
          </a:p>
          <a:p>
            <a:pPr lvl="1"/>
            <a:r>
              <a:rPr lang="en-US" dirty="0"/>
              <a:t>Mode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04F72-2976-694F-A36A-52DBDB55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27516-BAFA-814F-8B36-F64AB9067933}"/>
              </a:ext>
            </a:extLst>
          </p:cNvPr>
          <p:cNvSpPr/>
          <p:nvPr/>
        </p:nvSpPr>
        <p:spPr>
          <a:xfrm>
            <a:off x="2133802" y="2231065"/>
            <a:ext cx="201048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? !=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78C2A9-02B7-B442-A289-29D248245CFC}"/>
                  </a:ext>
                </a:extLst>
              </p:cNvPr>
              <p:cNvSpPr txBox="1"/>
              <p:nvPr/>
            </p:nvSpPr>
            <p:spPr>
              <a:xfrm>
                <a:off x="1338753" y="3563620"/>
                <a:ext cx="3666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78C2A9-02B7-B442-A289-29D24824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53" y="3563620"/>
                <a:ext cx="3666644" cy="492443"/>
              </a:xfrm>
              <a:prstGeom prst="rect">
                <a:avLst/>
              </a:prstGeom>
              <a:blipFill>
                <a:blip r:embed="rId2"/>
                <a:stretch>
                  <a:fillRect l="-3448" t="-2564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39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CBA6-3163-B642-BE95-1026FEE2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Preparing features for ML (cont.):</a:t>
            </a:r>
            <a:br>
              <a:rPr lang="en-US" dirty="0"/>
            </a:br>
            <a:r>
              <a:rPr lang="en-US" dirty="0"/>
              <a:t>Categorical to numeric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B920-C15E-9F49-8A5B-E866328C0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Ordinal variable</a:t>
            </a:r>
          </a:p>
          <a:p>
            <a:pPr lvl="1"/>
            <a:r>
              <a:rPr lang="en-US" dirty="0"/>
              <a:t>Enumerate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7D73E-73FA-E049-9156-D9B5723CE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Nominal variable</a:t>
            </a:r>
          </a:p>
          <a:p>
            <a:pPr lvl="1"/>
            <a:r>
              <a:rPr lang="en-US" dirty="0"/>
              <a:t>One-hot vector (dummy codes)</a:t>
            </a:r>
          </a:p>
          <a:p>
            <a:pPr lvl="1"/>
            <a:r>
              <a:rPr lang="en-US" dirty="0"/>
              <a:t>Smoothed weight of evidence (</a:t>
            </a:r>
            <a:r>
              <a:rPr lang="en-US" dirty="0" err="1"/>
              <a:t>SWoE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03496-1EF5-054B-82C3-E971DD85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6A034-06EB-3B4D-8F0C-DC5849FA4405}"/>
                  </a:ext>
                </a:extLst>
              </p:cNvPr>
              <p:cNvSpPr txBox="1"/>
              <p:nvPr/>
            </p:nvSpPr>
            <p:spPr>
              <a:xfrm>
                <a:off x="3568575" y="-8349"/>
                <a:ext cx="3666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6A034-06EB-3B4D-8F0C-DC5849FA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575" y="-8349"/>
                <a:ext cx="3666644" cy="492443"/>
              </a:xfrm>
              <a:prstGeom prst="rect">
                <a:avLst/>
              </a:prstGeom>
              <a:blipFill>
                <a:blip r:embed="rId2"/>
                <a:stretch>
                  <a:fillRect l="-3793" t="-23077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CE9BBF4C-1671-E740-8E1A-181BC0BF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57" y="3206139"/>
            <a:ext cx="4742180" cy="29200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35ADBC-C175-C045-918D-DE977DE8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39" y="2979261"/>
            <a:ext cx="3210202" cy="33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7236-CBCC-B14A-9058-58AC28B1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Preparing features for ML (cont.):</a:t>
            </a:r>
            <a:br>
              <a:rPr lang="en-US" dirty="0"/>
            </a:br>
            <a:r>
              <a:rPr lang="en-US" dirty="0"/>
              <a:t>Truncate outliers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2583E3-580C-984E-9F4D-A96D7618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02" y="4607061"/>
            <a:ext cx="5047398" cy="1387910"/>
          </a:xfrm>
        </p:spPr>
        <p:txBody>
          <a:bodyPr/>
          <a:lstStyle/>
          <a:p>
            <a:r>
              <a:rPr lang="en-US" dirty="0"/>
              <a:t>Outlier, leverage points, extreme values</a:t>
            </a:r>
            <a:endParaRPr lang="th-T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04F72-2976-694F-A36A-52DBDB55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1ABE3F-8324-ED4C-8BF6-B0726C53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94" y="1311027"/>
            <a:ext cx="4631493" cy="2337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CBC19-DB63-1D4D-9AD7-D79C610E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19" y="2341090"/>
            <a:ext cx="3392565" cy="2219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E02D07-A493-9343-A8B0-0E9E69AA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20" y="4475516"/>
            <a:ext cx="4470400" cy="165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078C1F-8F76-ED49-9789-C8FBFEC913A5}"/>
                  </a:ext>
                </a:extLst>
              </p:cNvPr>
              <p:cNvSpPr txBox="1"/>
              <p:nvPr/>
            </p:nvSpPr>
            <p:spPr>
              <a:xfrm>
                <a:off x="9562127" y="1832145"/>
                <a:ext cx="734817" cy="2769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078C1F-8F76-ED49-9789-C8FBFEC9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127" y="1832145"/>
                <a:ext cx="734817" cy="276999"/>
              </a:xfrm>
              <a:prstGeom prst="rect">
                <a:avLst/>
              </a:prstGeom>
              <a:blipFill>
                <a:blip r:embed="rId5"/>
                <a:stretch>
                  <a:fillRect l="-5085" r="-50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8CF85DA-5FC7-C343-931B-46F9F77BD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587" y="3913661"/>
            <a:ext cx="901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7236-CBCC-B14A-9058-58AC28B1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Preparing features for ML (cont.):</a:t>
            </a:r>
            <a:br>
              <a:rPr lang="en-US" dirty="0"/>
            </a:br>
            <a:r>
              <a:rPr lang="en-US" dirty="0"/>
              <a:t>Feature transformation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2583E3-580C-984E-9F4D-A96D7618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914" y="1460665"/>
            <a:ext cx="4730803" cy="3905478"/>
          </a:xfrm>
        </p:spPr>
        <p:txBody>
          <a:bodyPr/>
          <a:lstStyle/>
          <a:p>
            <a:r>
              <a:rPr lang="en-US" dirty="0"/>
              <a:t>Skewness</a:t>
            </a:r>
          </a:p>
          <a:p>
            <a:r>
              <a:rPr lang="en-US" dirty="0"/>
              <a:t>Example: Salary, Balance in bank account</a:t>
            </a:r>
          </a:p>
          <a:p>
            <a:r>
              <a:rPr lang="en-US" b="1" dirty="0">
                <a:solidFill>
                  <a:srgbClr val="00B050"/>
                </a:solidFill>
              </a:rPr>
              <a:t>Solutions: Log, Binning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04F72-2976-694F-A36A-52DBDB55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2561E-0BF8-B944-9EE2-97892FD7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74" y="1868909"/>
            <a:ext cx="4536801" cy="436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562329-0E15-2242-B001-73E1190E5677}"/>
                  </a:ext>
                </a:extLst>
              </p:cNvPr>
              <p:cNvSpPr txBox="1"/>
              <p:nvPr/>
            </p:nvSpPr>
            <p:spPr>
              <a:xfrm>
                <a:off x="3568575" y="-8349"/>
                <a:ext cx="3666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562329-0E15-2242-B001-73E1190E5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575" y="-8349"/>
                <a:ext cx="3666644" cy="492443"/>
              </a:xfrm>
              <a:prstGeom prst="rect">
                <a:avLst/>
              </a:prstGeom>
              <a:blipFill>
                <a:blip r:embed="rId3"/>
                <a:stretch>
                  <a:fillRect l="-3793" t="-23077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72904FA-0B7F-4E46-99BB-77C92F63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4" y="3561210"/>
            <a:ext cx="4965535" cy="32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7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7236-CBCC-B14A-9058-58AC28B1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Preparing features for ML (cont.):</a:t>
            </a:r>
            <a:br>
              <a:rPr lang="en-US" dirty="0"/>
            </a:br>
            <a:r>
              <a:rPr lang="en-US" dirty="0"/>
              <a:t>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04F72-2976-694F-A36A-52DBDB55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AAB35-971C-0648-A68D-C09665D6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Calculated variables</a:t>
            </a:r>
          </a:p>
          <a:p>
            <a:pPr lvl="1"/>
            <a:r>
              <a:rPr lang="en-US" dirty="0"/>
              <a:t>Behavior from transactional data (RFM/RFA)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EAB97-21E3-E94D-8600-9741D28C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74" y="3155785"/>
            <a:ext cx="8280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C40A-EA1C-2641-A9EB-334FE7A0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Other preprocessing steps:</a:t>
            </a:r>
            <a:br>
              <a:rPr lang="en-US" dirty="0"/>
            </a:br>
            <a:r>
              <a:rPr lang="en-US" dirty="0"/>
              <a:t>Train/Test/Validate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237D-EB8F-1349-AD92-9461268A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DB8018-54EB-D74B-99E3-95AF96D6B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84361"/>
              </p:ext>
            </p:extLst>
          </p:nvPr>
        </p:nvGraphicFramePr>
        <p:xfrm>
          <a:off x="2611717" y="1948993"/>
          <a:ext cx="812800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Nontaburi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F9576-04C8-0B40-BE8E-FD2BB63EF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74330"/>
              </p:ext>
            </p:extLst>
          </p:nvPr>
        </p:nvGraphicFramePr>
        <p:xfrm>
          <a:off x="2562087" y="5074422"/>
          <a:ext cx="8128000" cy="949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0000FF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E449A9-CE8B-FC4D-8848-CF7A0B801FAC}"/>
              </a:ext>
            </a:extLst>
          </p:cNvPr>
          <p:cNvSpPr txBox="1"/>
          <p:nvPr/>
        </p:nvSpPr>
        <p:spPr>
          <a:xfrm>
            <a:off x="5334502" y="1713249"/>
            <a:ext cx="83388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0B43E-086D-EF44-BB13-828D481E39E4}"/>
              </a:ext>
            </a:extLst>
          </p:cNvPr>
          <p:cNvSpPr txBox="1"/>
          <p:nvPr/>
        </p:nvSpPr>
        <p:spPr>
          <a:xfrm>
            <a:off x="9375161" y="1646455"/>
            <a:ext cx="80637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19D66-8599-054B-93C4-600A299B6FCE}"/>
              </a:ext>
            </a:extLst>
          </p:cNvPr>
          <p:cNvSpPr txBox="1"/>
          <p:nvPr/>
        </p:nvSpPr>
        <p:spPr>
          <a:xfrm>
            <a:off x="455852" y="1710435"/>
            <a:ext cx="161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11" name="Picture 2" descr="C:\Users\Pop\Desktop\image\file_20_52.jpg">
            <a:extLst>
              <a:ext uri="{FF2B5EF4-FFF2-40B4-BE49-F238E27FC236}">
                <a16:creationId xmlns:a16="http://schemas.microsoft.com/office/drawing/2014/main" id="{F23DF244-5C7A-BE41-8E1C-99709EDE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88" y="2147592"/>
            <a:ext cx="915987" cy="12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9BC00-A89F-8B4B-9026-82846CA2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8" y="3684556"/>
            <a:ext cx="876205" cy="123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F87BF4-F4C6-AA4A-A6E2-583624918948}"/>
              </a:ext>
            </a:extLst>
          </p:cNvPr>
          <p:cNvSpPr txBox="1"/>
          <p:nvPr/>
        </p:nvSpPr>
        <p:spPr>
          <a:xfrm>
            <a:off x="455852" y="5086612"/>
            <a:ext cx="149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16" name="Picture 4" descr="C:\Users\Pop\Desktop\image\-1-638.jpg">
            <a:extLst>
              <a:ext uri="{FF2B5EF4-FFF2-40B4-BE49-F238E27FC236}">
                <a16:creationId xmlns:a16="http://schemas.microsoft.com/office/drawing/2014/main" id="{293543D7-4F21-364D-BA7E-1FD21D52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" y="5455944"/>
            <a:ext cx="990600" cy="14020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BA55B8-6841-3E4C-B30E-BCF45D957970}"/>
              </a:ext>
            </a:extLst>
          </p:cNvPr>
          <p:cNvSpPr txBox="1"/>
          <p:nvPr/>
        </p:nvSpPr>
        <p:spPr>
          <a:xfrm>
            <a:off x="449736" y="3357761"/>
            <a:ext cx="17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Data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86F1561-7769-294A-9A54-A56211F3A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14125"/>
              </p:ext>
            </p:extLst>
          </p:nvPr>
        </p:nvGraphicFramePr>
        <p:xfrm>
          <a:off x="2532911" y="3657856"/>
          <a:ext cx="81280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Nontaburi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8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AD73E-3842-754D-A562-DA8004DC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58" y="2516744"/>
            <a:ext cx="10845800" cy="4127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95959"/>
                </a:solidFill>
              </a:rPr>
              <a:t>Be able to </a:t>
            </a:r>
            <a:r>
              <a:rPr lang="en-US" dirty="0">
                <a:solidFill>
                  <a:srgbClr val="00B050"/>
                </a:solidFill>
              </a:rPr>
              <a:t>explore data</a:t>
            </a:r>
          </a:p>
          <a:p>
            <a:r>
              <a:rPr lang="en-US" dirty="0">
                <a:solidFill>
                  <a:srgbClr val="595959"/>
                </a:solidFill>
              </a:rPr>
              <a:t>Be able to </a:t>
            </a:r>
            <a:r>
              <a:rPr lang="en-US" dirty="0">
                <a:solidFill>
                  <a:srgbClr val="00B050"/>
                </a:solidFill>
              </a:rPr>
              <a:t>identify issues </a:t>
            </a:r>
            <a:r>
              <a:rPr lang="en-US" dirty="0">
                <a:solidFill>
                  <a:srgbClr val="595959"/>
                </a:solidFill>
              </a:rPr>
              <a:t>in data</a:t>
            </a:r>
          </a:p>
          <a:p>
            <a:r>
              <a:rPr lang="en-US" dirty="0">
                <a:solidFill>
                  <a:srgbClr val="595959"/>
                </a:solidFill>
              </a:rPr>
              <a:t>But do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595959"/>
                </a:solidFill>
              </a:rPr>
              <a:t> process data yet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Cleansing &amp;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04125-8B76-8243-97C0-AE26A0D1A51E}"/>
              </a:ext>
            </a:extLst>
          </p:cNvPr>
          <p:cNvSpPr/>
          <p:nvPr/>
        </p:nvSpPr>
        <p:spPr>
          <a:xfrm>
            <a:off x="4263242" y="4053682"/>
            <a:ext cx="3396342" cy="1052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2DF69-49B0-B947-94A7-EFA1081946EC}"/>
              </a:ext>
            </a:extLst>
          </p:cNvPr>
          <p:cNvSpPr txBox="1"/>
          <p:nvPr/>
        </p:nvSpPr>
        <p:spPr>
          <a:xfrm>
            <a:off x="1235033" y="5260769"/>
            <a:ext cx="24276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Science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4947B-8804-4C4F-BC7C-E5F49E06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196" y="578314"/>
            <a:ext cx="1477222" cy="58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20AB8-FD88-394D-A259-26E4C2A5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482" y="1396765"/>
            <a:ext cx="1827539" cy="945912"/>
          </a:xfrm>
          <a:prstGeom prst="rect">
            <a:avLst/>
          </a:prstGeom>
        </p:spPr>
      </p:pic>
      <p:pic>
        <p:nvPicPr>
          <p:cNvPr id="11" name="Picture 2" descr="Image result for ณัฐวุฒิ หนูไพโรจน์">
            <a:extLst>
              <a:ext uri="{FF2B5EF4-FFF2-40B4-BE49-F238E27FC236}">
                <a16:creationId xmlns:a16="http://schemas.microsoft.com/office/drawing/2014/main" id="{D777ADC6-29D3-F742-954A-116FDBBBB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3" t="19662" r="35399" b="32631"/>
          <a:stretch/>
        </p:blipFill>
        <p:spPr bwMode="auto">
          <a:xfrm>
            <a:off x="7905105" y="637611"/>
            <a:ext cx="1539159" cy="16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C40A-EA1C-2641-A9EB-334FE7A0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Other preprocessing steps:</a:t>
            </a:r>
            <a:br>
              <a:rPr lang="en-US" dirty="0"/>
            </a:br>
            <a:r>
              <a:rPr lang="en-US" dirty="0"/>
              <a:t>Train/Test/Validate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237D-EB8F-1349-AD92-9461268A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264A44-4218-A748-8205-15F5BB79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62" y="3301341"/>
            <a:ext cx="4484021" cy="2388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466F2-F921-ED46-B17A-D06C3A3D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41" y="3396342"/>
            <a:ext cx="3724974" cy="20882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27A0A3-801A-D444-8CB4-CAF04600870C}"/>
              </a:ext>
            </a:extLst>
          </p:cNvPr>
          <p:cNvSpPr txBox="1"/>
          <p:nvPr/>
        </p:nvSpPr>
        <p:spPr>
          <a:xfrm>
            <a:off x="1472540" y="2932009"/>
            <a:ext cx="26298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Simple random sample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79316-6725-5F4C-8997-DD53C0D11DFF}"/>
              </a:ext>
            </a:extLst>
          </p:cNvPr>
          <p:cNvSpPr txBox="1"/>
          <p:nvPr/>
        </p:nvSpPr>
        <p:spPr>
          <a:xfrm>
            <a:off x="7714213" y="2932009"/>
            <a:ext cx="1505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Stratification</a:t>
            </a:r>
          </a:p>
        </p:txBody>
      </p:sp>
    </p:spTree>
    <p:extLst>
      <p:ext uri="{BB962C8B-B14F-4D97-AF65-F5344CB8AC3E}">
        <p14:creationId xmlns:p14="http://schemas.microsoft.com/office/powerpoint/2010/main" val="398133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7D57-70F7-7B43-83D6-6A5BE26D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preparation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2399-0196-7E4E-B572-4FB3DAAB4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Impute missing values</a:t>
            </a:r>
          </a:p>
          <a:p>
            <a:r>
              <a:rPr lang="en-US" dirty="0"/>
              <a:t>Outlier detections</a:t>
            </a:r>
          </a:p>
          <a:p>
            <a:r>
              <a:rPr lang="en-US" dirty="0"/>
              <a:t>Feature transformation</a:t>
            </a:r>
          </a:p>
          <a:p>
            <a:pPr lvl="1"/>
            <a:r>
              <a:rPr lang="en-US" dirty="0"/>
              <a:t>Skewness</a:t>
            </a:r>
          </a:p>
          <a:p>
            <a:r>
              <a:rPr lang="en-US" dirty="0"/>
              <a:t>Split train/test</a:t>
            </a:r>
          </a:p>
          <a:p>
            <a:pPr lvl="1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Stratification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1BD7E-1C80-1B45-A2A9-2731C61DF1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Feature clustering</a:t>
            </a:r>
          </a:p>
          <a:p>
            <a:r>
              <a:rPr lang="en-US" dirty="0"/>
              <a:t>Feature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F1282-4C08-004E-9492-82454E9D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8A51C-33D0-0D40-A2A2-3EEEB55C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0" y="242235"/>
            <a:ext cx="2182229" cy="12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6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8058-8534-394D-AF5B-E5264A73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Data table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77E078-A267-054C-A3DA-50F5B27D9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691" y="3386097"/>
            <a:ext cx="4876800" cy="2740065"/>
          </a:xfrm>
        </p:spPr>
        <p:txBody>
          <a:bodyPr/>
          <a:lstStyle/>
          <a:p>
            <a:r>
              <a:rPr lang="en-US" dirty="0"/>
              <a:t>Row</a:t>
            </a:r>
          </a:p>
          <a:p>
            <a:pPr lvl="1"/>
            <a:r>
              <a:rPr lang="en-US" dirty="0"/>
              <a:t>Example, instance, case, observation, subject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EC51E5-4206-A342-99F1-DDDB2DF54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6504" y="3386097"/>
            <a:ext cx="4876800" cy="27400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Column</a:t>
            </a:r>
          </a:p>
          <a:p>
            <a:pPr lvl="1"/>
            <a:r>
              <a:rPr lang="en-US" dirty="0"/>
              <a:t>Feature, variable, attribute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Predictor, independent, explanatory variable</a:t>
            </a:r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Output, outcome, response, dependent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C6230-9494-8149-B306-E3C3793C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8A0444-67CC-4B42-8B3F-EE852F90C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3893"/>
              </p:ext>
            </p:extLst>
          </p:nvPr>
        </p:nvGraphicFramePr>
        <p:xfrm>
          <a:off x="1683313" y="1600200"/>
          <a:ext cx="812800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Nontaburi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Bangkok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1BDDFB-2603-9048-BC0D-7F8E90FA6528}"/>
              </a:ext>
            </a:extLst>
          </p:cNvPr>
          <p:cNvSpPr txBox="1"/>
          <p:nvPr/>
        </p:nvSpPr>
        <p:spPr>
          <a:xfrm>
            <a:off x="4237525" y="1230868"/>
            <a:ext cx="83388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D1996-CEFD-DA4B-9D21-C12BF67FF6AA}"/>
              </a:ext>
            </a:extLst>
          </p:cNvPr>
          <p:cNvSpPr txBox="1"/>
          <p:nvPr/>
        </p:nvSpPr>
        <p:spPr>
          <a:xfrm>
            <a:off x="8459504" y="1247567"/>
            <a:ext cx="80637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3347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778F-205F-674C-9EDB-E1D51188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Kinds of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A973A-3288-9240-BEB8-3B6E38E9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CACC568-91F1-4C4E-8E10-3FD75BDC9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87869"/>
              </p:ext>
            </p:extLst>
          </p:nvPr>
        </p:nvGraphicFramePr>
        <p:xfrm>
          <a:off x="329950" y="9334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092878-AFAB-7B43-BEF6-DE6D7F25B906}"/>
              </a:ext>
            </a:extLst>
          </p:cNvPr>
          <p:cNvSpPr txBox="1"/>
          <p:nvPr/>
        </p:nvSpPr>
        <p:spPr>
          <a:xfrm>
            <a:off x="8457950" y="3642755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 with an implied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A46CB-4DDC-8D4D-9400-0E65211654F8}"/>
              </a:ext>
            </a:extLst>
          </p:cNvPr>
          <p:cNvSpPr txBox="1"/>
          <p:nvPr/>
        </p:nvSpPr>
        <p:spPr>
          <a:xfrm>
            <a:off x="8457949" y="2585535"/>
            <a:ext cx="361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 cannot be compared</a:t>
            </a:r>
          </a:p>
        </p:txBody>
      </p:sp>
    </p:spTree>
    <p:extLst>
      <p:ext uri="{BB962C8B-B14F-4D97-AF65-F5344CB8AC3E}">
        <p14:creationId xmlns:p14="http://schemas.microsoft.com/office/powerpoint/2010/main" val="50995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CBD1-5DDC-604D-B065-CE12352E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is very important!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1D5E4-942C-F148-9F2B-2C7F7A47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A35E2-7D71-0546-B59A-3D330837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337"/>
            <a:ext cx="5207000" cy="313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DFE48-9523-124B-93FC-786E6CF5D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4668240"/>
            <a:ext cx="5205021" cy="16088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CF8CF2-48C7-954C-A948-2D03A7F46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17" y="1251569"/>
            <a:ext cx="5880100" cy="3670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05B4A1-5585-B346-8569-58477529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26" y="5161692"/>
            <a:ext cx="1952678" cy="12912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D9C8AA-47B8-C846-9EA4-DC9F593DB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404" y="5042316"/>
            <a:ext cx="1530040" cy="15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666F-56CC-E54E-9495-ED17F462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F479-1822-7541-8AF7-4ED1A027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3C5018-EBCE-194F-A19C-0C007BA8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0" y="1865086"/>
            <a:ext cx="7759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E550-D84C-7C4B-9BB2-8F64663F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E7BA-D2BC-1049-82EB-67BF863F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701" y="1981201"/>
            <a:ext cx="7949016" cy="4144963"/>
          </a:xfrm>
        </p:spPr>
        <p:txBody>
          <a:bodyPr/>
          <a:lstStyle/>
          <a:p>
            <a:r>
              <a:rPr lang="en-US" dirty="0"/>
              <a:t>Massive data sets</a:t>
            </a:r>
          </a:p>
          <a:p>
            <a:r>
              <a:rPr lang="en-US" dirty="0"/>
              <a:t>Temporal infidelity</a:t>
            </a:r>
          </a:p>
          <a:p>
            <a:r>
              <a:rPr lang="en-US" dirty="0"/>
              <a:t>Transaction and event data</a:t>
            </a:r>
          </a:p>
          <a:p>
            <a:r>
              <a:rPr lang="en-US" dirty="0"/>
              <a:t>Non-numeric data</a:t>
            </a:r>
          </a:p>
          <a:p>
            <a:r>
              <a:rPr lang="en-US" dirty="0"/>
              <a:t>Exceptional, extreme, and missing values</a:t>
            </a:r>
          </a:p>
          <a:p>
            <a:r>
              <a:rPr lang="en-US" dirty="0"/>
              <a:t>Stationarity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EDF65-F73E-6B46-84F0-B6DA241D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7</a:t>
            </a:fld>
            <a:endParaRPr lang="en-US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7962BF74-9E76-504C-8FF8-CC857AF4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17" y="1730581"/>
            <a:ext cx="965200" cy="384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F313609-7323-9B47-9C85-380E604F4702}"/>
                  </a:ext>
                </a:extLst>
              </p:cNvPr>
              <p:cNvSpPr txBox="1"/>
              <p:nvPr/>
            </p:nvSpPr>
            <p:spPr>
              <a:xfrm>
                <a:off x="5702175" y="3639787"/>
                <a:ext cx="3666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F313609-7323-9B47-9C85-380E604F4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75" y="3639787"/>
                <a:ext cx="3666644" cy="492443"/>
              </a:xfrm>
              <a:prstGeom prst="rect">
                <a:avLst/>
              </a:prstGeom>
              <a:blipFill>
                <a:blip r:embed="rId3"/>
                <a:stretch>
                  <a:fillRect l="-3793" t="-2564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87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B007E-3E91-554C-803C-7D20D1AB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34137-B458-6144-AC08-B4E10BF5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2" y="724395"/>
            <a:ext cx="10334171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3AAF-EAB0-D444-AAAC-13CADB922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1) Examining the Data Set</a:t>
            </a:r>
          </a:p>
          <a:p>
            <a:r>
              <a:rPr lang="en-US" dirty="0"/>
              <a:t>2) Narrowing down columns manually</a:t>
            </a:r>
          </a:p>
          <a:p>
            <a:pPr lvl="1"/>
            <a:r>
              <a:rPr lang="en-US" dirty="0"/>
              <a:t>Remove Id’s</a:t>
            </a:r>
          </a:p>
          <a:p>
            <a:pPr lvl="1"/>
            <a:r>
              <a:rPr lang="en-US" dirty="0"/>
              <a:t>Irrelevant variables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zipcode</a:t>
            </a:r>
            <a:r>
              <a:rPr lang="en-US" dirty="0"/>
              <a:t> &amp; date</a:t>
            </a:r>
          </a:p>
          <a:p>
            <a:pPr lvl="1"/>
            <a:r>
              <a:rPr lang="en-US" dirty="0"/>
              <a:t>Temporal infidelity (data from future)</a:t>
            </a:r>
          </a:p>
          <a:p>
            <a:pPr lvl="1"/>
            <a:r>
              <a:rPr lang="en-US" dirty="0"/>
              <a:t>Calculated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Decide target</a:t>
            </a:r>
          </a:p>
          <a:p>
            <a:pPr lvl="2"/>
            <a:r>
              <a:rPr lang="en-US" dirty="0"/>
              <a:t>Select studied cases</a:t>
            </a:r>
          </a:p>
          <a:p>
            <a:pPr lvl="2"/>
            <a:r>
              <a:rPr lang="en-US" dirty="0"/>
              <a:t>Distribution of target variables</a:t>
            </a:r>
          </a:p>
          <a:p>
            <a:pPr lvl="1"/>
            <a:r>
              <a:rPr lang="en-US" dirty="0"/>
              <a:t>Remove flat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615BF-6D98-A144-8805-1E15649CB2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3) Preparing features for ML</a:t>
            </a:r>
          </a:p>
          <a:p>
            <a:pPr lvl="1"/>
            <a:r>
              <a:rPr lang="en-US" dirty="0"/>
              <a:t>Preview data</a:t>
            </a:r>
          </a:p>
          <a:p>
            <a:pPr lvl="1"/>
            <a:r>
              <a:rPr lang="en-US" dirty="0"/>
              <a:t>Handling missing values</a:t>
            </a:r>
          </a:p>
          <a:p>
            <a:pPr lvl="2"/>
            <a:r>
              <a:rPr lang="en-US" dirty="0"/>
              <a:t>Drop unqualified features</a:t>
            </a:r>
          </a:p>
          <a:p>
            <a:pPr lvl="1"/>
            <a:r>
              <a:rPr lang="en-US" dirty="0"/>
              <a:t>Investigate categorical features</a:t>
            </a:r>
          </a:p>
          <a:p>
            <a:pPr lvl="2"/>
            <a:r>
              <a:rPr lang="en-US" dirty="0"/>
              <a:t>Drop too many unique values (treat as Id)</a:t>
            </a:r>
          </a:p>
          <a:p>
            <a:pPr lvl="2"/>
            <a:r>
              <a:rPr lang="en-US" dirty="0"/>
              <a:t>Convert ordinal to numeric</a:t>
            </a:r>
          </a:p>
          <a:p>
            <a:pPr lvl="2"/>
            <a:r>
              <a:rPr lang="en-US" dirty="0"/>
              <a:t>Convert categorical to numeric</a:t>
            </a:r>
          </a:p>
          <a:p>
            <a:pPr lvl="1"/>
            <a:r>
              <a:rPr lang="en-US" dirty="0"/>
              <a:t>Check all numeric variables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51FCC-402D-E848-86FF-4368981F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85BD7-083C-4D4E-A3D1-363E5867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43" y="0"/>
            <a:ext cx="7039095" cy="1809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B0C0D-C45F-8F4D-84EC-D1F174E66610}"/>
              </a:ext>
            </a:extLst>
          </p:cNvPr>
          <p:cNvSpPr txBox="1"/>
          <p:nvPr/>
        </p:nvSpPr>
        <p:spPr>
          <a:xfrm>
            <a:off x="2529444" y="6379454"/>
            <a:ext cx="724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https://www.dataquest.io/blog/machine-learning-preparing-data/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5842B-D0F1-334C-A57F-3DA16197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235"/>
            <a:ext cx="2182229" cy="12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68500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3433</TotalTime>
  <Words>694</Words>
  <Application>Microsoft Macintosh PowerPoint</Application>
  <PresentationFormat>Widescreen</PresentationFormat>
  <Paragraphs>229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Rockwell</vt:lpstr>
      <vt:lpstr>Wingdings</vt:lpstr>
      <vt:lpstr>Advantage</vt:lpstr>
      <vt:lpstr>Data Preparation with Python 2110446: Data Science and Data Engineering</vt:lpstr>
      <vt:lpstr>Previous class</vt:lpstr>
      <vt:lpstr>Terminology: Data table</vt:lpstr>
      <vt:lpstr>Terminology: Kinds of data</vt:lpstr>
      <vt:lpstr>Data preparation is very important!</vt:lpstr>
      <vt:lpstr>Analytics workflow</vt:lpstr>
      <vt:lpstr>Data preparation challenges</vt:lpstr>
      <vt:lpstr>PowerPoint Presentation</vt:lpstr>
      <vt:lpstr>PowerPoint Presentation</vt:lpstr>
      <vt:lpstr>1) Examining the Data Set</vt:lpstr>
      <vt:lpstr>2) Narrowing down columns: Feature understanding is extremely important! </vt:lpstr>
      <vt:lpstr>2) Narrowing down columns (cont.): Remove unqualified features </vt:lpstr>
      <vt:lpstr>2) Narrowing down columns (cont.): Temporal Infidelity</vt:lpstr>
      <vt:lpstr>3) Preparing features for ML (cont.): Impute missing values</vt:lpstr>
      <vt:lpstr>3) Preparing features for ML (cont.): Categorical to numeric variables</vt:lpstr>
      <vt:lpstr>3) Preparing features for ML (cont.): Truncate outliers</vt:lpstr>
      <vt:lpstr>3) Preparing features for ML (cont.): Feature transformation</vt:lpstr>
      <vt:lpstr>3) Preparing features for ML (cont.): Feature engineering</vt:lpstr>
      <vt:lpstr>4) Other preprocessing steps: Train/Test/Validate</vt:lpstr>
      <vt:lpstr>4) Other preprocessing steps: Train/Test/Validate (cont.)</vt:lpstr>
      <vt:lpstr>Other data preparation processes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Peerapon Vateekul</dc:creator>
  <cp:lastModifiedBy>Peerapon Vateekul</cp:lastModifiedBy>
  <cp:revision>430</cp:revision>
  <dcterms:created xsi:type="dcterms:W3CDTF">2015-08-03T22:28:39Z</dcterms:created>
  <dcterms:modified xsi:type="dcterms:W3CDTF">2018-02-06T05:36:40Z</dcterms:modified>
</cp:coreProperties>
</file>